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FPpUy7xyjcpDC2G0vXjA2rl25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828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b1a2a27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b1a2a27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C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57" y="298173"/>
            <a:ext cx="4265336" cy="296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581495" y="0"/>
            <a:ext cx="7766936" cy="126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br>
              <a:rPr lang="it-IT">
                <a:solidFill>
                  <a:schemeClr val="dk1"/>
                </a:solidFill>
              </a:rPr>
            </a:br>
            <a:r>
              <a:rPr lang="it-IT" sz="2800" b="1">
                <a:solidFill>
                  <a:srgbClr val="00B050"/>
                </a:solidFill>
              </a:rPr>
              <a:t>SCUOLA SECONDARIA </a:t>
            </a:r>
            <a:br>
              <a:rPr lang="it-IT" sz="2800" b="1">
                <a:solidFill>
                  <a:srgbClr val="00B050"/>
                </a:solidFill>
              </a:rPr>
            </a:br>
            <a:r>
              <a:rPr lang="it-IT" sz="2800" b="1">
                <a:solidFill>
                  <a:srgbClr val="00B050"/>
                </a:solidFill>
              </a:rPr>
              <a:t>DI PRIMO GRADO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3530825" y="1762050"/>
            <a:ext cx="8281500" cy="3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 u="sng">
                <a:solidFill>
                  <a:schemeClr val="dk1"/>
                </a:solidFill>
              </a:rPr>
              <a:t>Corso a 30 ore settimanali</a:t>
            </a:r>
            <a:endParaRPr sz="2500" b="1" u="sng">
              <a:solidFill>
                <a:schemeClr val="dk1"/>
              </a:solidFill>
            </a:endParaRPr>
          </a:p>
          <a:p>
            <a:pPr marL="3429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chemeClr val="dk1"/>
                </a:solidFill>
              </a:rPr>
              <a:t>dalle ore 8,00 alle 13,45 dal lunedì al venerdì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>
                <a:solidFill>
                  <a:schemeClr val="dk1"/>
                </a:solidFill>
              </a:rPr>
              <a:t>Saranno calendarizzati nel corso dell’anno scolastico 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b="1" u="sng">
                <a:solidFill>
                  <a:schemeClr val="dk1"/>
                </a:solidFill>
              </a:rPr>
              <a:t>n.4 sabati obbligatori</a:t>
            </a:r>
            <a:r>
              <a:rPr lang="it-IT" sz="2500" b="1">
                <a:solidFill>
                  <a:schemeClr val="dk1"/>
                </a:solidFill>
              </a:rPr>
              <a:t>, per garantire il monte ore annuale previsto dalla normativa vigente.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b="1">
                <a:solidFill>
                  <a:schemeClr val="dk1"/>
                </a:solidFill>
              </a:rPr>
              <a:t>Servizio mensa</a:t>
            </a:r>
            <a:r>
              <a:rPr lang="it-IT" sz="2400">
                <a:solidFill>
                  <a:schemeClr val="dk1"/>
                </a:solidFill>
              </a:rPr>
              <a:t> dal lunedì al venerdì per tutti i corsi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b="1">
                <a:solidFill>
                  <a:schemeClr val="dk1"/>
                </a:solidFill>
              </a:rPr>
              <a:t>Servizio di trasporto</a:t>
            </a:r>
            <a:r>
              <a:rPr lang="it-IT" sz="2400">
                <a:solidFill>
                  <a:schemeClr val="dk1"/>
                </a:solidFill>
              </a:rPr>
              <a:t> gestito dal Comune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u="sng">
                <a:solidFill>
                  <a:schemeClr val="dk1"/>
                </a:solidFill>
              </a:rPr>
              <a:t>Codice di iscrizione on line</a:t>
            </a:r>
            <a:r>
              <a:rPr lang="it-IT" sz="2400">
                <a:solidFill>
                  <a:schemeClr val="dk1"/>
                </a:solidFill>
              </a:rPr>
              <a:t>: </a:t>
            </a:r>
            <a:r>
              <a:rPr lang="it-IT" sz="2400" b="1">
                <a:solidFill>
                  <a:schemeClr val="dk1"/>
                </a:solidFill>
              </a:rPr>
              <a:t>CNMM80901A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Tel. 0171391870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533643" y="230777"/>
            <a:ext cx="8596668" cy="55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lang="it-IT" sz="3100">
                <a:solidFill>
                  <a:srgbClr val="00B050"/>
                </a:solidFill>
              </a:rPr>
              <a:t>Corso a indirizzo musicale</a:t>
            </a:r>
            <a:r>
              <a:rPr lang="it-IT" sz="3100">
                <a:solidFill>
                  <a:srgbClr val="3F7818"/>
                </a:solidFill>
              </a:rPr>
              <a:t>                                           </a:t>
            </a:r>
            <a:br>
              <a:rPr lang="it-IT" u="sng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209820" y="809897"/>
            <a:ext cx="10247400" cy="6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chemeClr val="dk1"/>
                </a:solidFill>
              </a:rPr>
              <a:t>Presso l’Istituto Comprensivo di Boves è attivo il </a:t>
            </a:r>
            <a:r>
              <a:rPr lang="it-IT" sz="2000" b="1">
                <a:solidFill>
                  <a:schemeClr val="dk1"/>
                </a:solidFill>
              </a:rPr>
              <a:t>Corso</a:t>
            </a:r>
            <a:r>
              <a:rPr lang="it-IT" sz="2000">
                <a:solidFill>
                  <a:schemeClr val="dk1"/>
                </a:solidFill>
              </a:rPr>
              <a:t> ad </a:t>
            </a:r>
            <a:r>
              <a:rPr lang="it-IT" sz="2000" b="1">
                <a:solidFill>
                  <a:schemeClr val="dk1"/>
                </a:solidFill>
              </a:rPr>
              <a:t>Indirizzo Musicale</a:t>
            </a:r>
            <a:r>
              <a:rPr lang="it-IT" sz="2000">
                <a:solidFill>
                  <a:schemeClr val="dk1"/>
                </a:solidFill>
              </a:rPr>
              <a:t> regolamentato dal D.M. 1 luglio 2022 n.176. Il corso costituisce parte integrante del progetto didattico della scuola secondaria di primo grado e si articola nello studio di uno strumento musicale ( flauto traverso, violino, chitarra e pianoforte). Vengono organizzati concerti ed eventi aperti al pubblico ed attività in rete con le altre scuole ad indirizzo musicale. Si favorisce la partecipazione a concorsi musicali e lo scambio con altre realtà nazionali ed internazionali. Le lezioni si svolgono tutti i giorni dal lunedì al venerdì dalle ore 8,00 alle 13,45 più tre ore settimanali pomeridiane di strumento, teoria e musica d’insieme.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t="39481"/>
          <a:stretch/>
        </p:blipFill>
        <p:spPr>
          <a:xfrm>
            <a:off x="209825" y="4029775"/>
            <a:ext cx="5571026" cy="25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6088750" y="4185200"/>
            <a:ext cx="43686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 lezioni pomeridiane individuali potranno iniziare, in accordo con le famiglie, a partire dalle ore 14,20.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 le lezioni di orchestra, l’inizio è previsto alle ore 14,45 (mercoledì 2°A: h. 14.45-16,45, 3°A: h. 16,45-18,45, venerdì 1°A: h. 14,45-16,45)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612020" y="309154"/>
            <a:ext cx="8596668" cy="72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lang="it-IT" b="1">
                <a:solidFill>
                  <a:srgbClr val="00B050"/>
                </a:solidFill>
              </a:rPr>
              <a:t>LABORATORI E PROGETTI </a:t>
            </a:r>
            <a:br>
              <a:rPr lang="it-IT">
                <a:solidFill>
                  <a:srgbClr val="00B050"/>
                </a:solidFill>
              </a:rPr>
            </a:br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690350" y="1279525"/>
            <a:ext cx="8754000" cy="4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Nell’ambito dell’autonomia, l’istituto ha scelto di ampliare l’offerta formativa di base programmando situazioni di apprendimento in forma di </a:t>
            </a:r>
            <a:r>
              <a:rPr lang="it-IT" b="1">
                <a:solidFill>
                  <a:schemeClr val="dk1"/>
                </a:solidFill>
              </a:rPr>
              <a:t>progetti </a:t>
            </a:r>
            <a:r>
              <a:rPr lang="it-IT">
                <a:solidFill>
                  <a:schemeClr val="dk1"/>
                </a:solidFill>
              </a:rPr>
              <a:t>e</a:t>
            </a:r>
            <a:r>
              <a:rPr lang="it-IT" b="1">
                <a:solidFill>
                  <a:schemeClr val="dk1"/>
                </a:solidFill>
              </a:rPr>
              <a:t> attività laboratoriali.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Nell’anno in corso le tematiche progettuali riguardano: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prevenzione del disagio giovanile, benessere a scuola con il potenziamento delle abilità sociali e personali;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approfondimenti disciplinari;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salute;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ambientale;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convivenza civile e alla legalità;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conoscenza del territorio nei suoi molteplici aspetti;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sicurezza nella scuola ed educazione stradale.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7806776" y="3086013"/>
            <a:ext cx="375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</a:t>
            </a: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ambientali sul territorio</a:t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74" y="4034779"/>
            <a:ext cx="3549726" cy="26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3736107" y="6050780"/>
            <a:ext cx="143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sportive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080825" y="5451500"/>
            <a:ext cx="19452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Progetto con la biblioteca comunale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“E ora libEri”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416624" y="4062575"/>
            <a:ext cx="3105600" cy="23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2375" y="1026820"/>
            <a:ext cx="3751800" cy="211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362450" y="3235875"/>
            <a:ext cx="47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Progetti di educazione civica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 rot="-1076869">
            <a:off x="9244345" y="137038"/>
            <a:ext cx="1015412" cy="10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6775" y="508300"/>
            <a:ext cx="3411174" cy="236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8575" y="1914700"/>
            <a:ext cx="3241923" cy="324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4746075" y="5200750"/>
            <a:ext cx="240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latin typeface="Trebuchet MS"/>
                <a:ea typeface="Trebuchet MS"/>
                <a:cs typeface="Trebuchet MS"/>
                <a:sym typeface="Trebuchet MS"/>
              </a:rPr>
              <a:t>Educazione stradale</a:t>
            </a:r>
            <a:endParaRPr sz="1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b1a2a27f9_0_0"/>
          <p:cNvSpPr txBox="1">
            <a:spLocks noGrp="1"/>
          </p:cNvSpPr>
          <p:nvPr>
            <p:ph type="title"/>
          </p:nvPr>
        </p:nvSpPr>
        <p:spPr>
          <a:xfrm>
            <a:off x="3557900" y="609600"/>
            <a:ext cx="5288700" cy="6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Gemellaggi a.s. 2022/23</a:t>
            </a:r>
            <a:endParaRPr/>
          </a:p>
        </p:txBody>
      </p:sp>
      <p:sp>
        <p:nvSpPr>
          <p:cNvPr id="181" name="Google Shape;181;g23b1a2a27f9_0_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g23b1a2a27f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0" y="1618325"/>
            <a:ext cx="4129597" cy="309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3b1a2a27f9_0_0"/>
          <p:cNvSpPr txBox="1"/>
          <p:nvPr/>
        </p:nvSpPr>
        <p:spPr>
          <a:xfrm>
            <a:off x="702575" y="4715525"/>
            <a:ext cx="407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corso musicale dell’I.C. di Saint Vincent (Valle d’Aosta) incontra il corso musicale della nostra scuola per una giornata in musica!</a:t>
            </a:r>
            <a:endParaRPr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g23b1a2a27f9_0_0"/>
          <p:cNvSpPr txBox="1"/>
          <p:nvPr/>
        </p:nvSpPr>
        <p:spPr>
          <a:xfrm>
            <a:off x="5638125" y="1650425"/>
            <a:ext cx="462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Mauguio Carnon e Boves partecipano ad un concorso dal titolo “I giovani pensano la pace”.</a:t>
            </a:r>
            <a:endParaRPr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5" name="Google Shape;185;g23b1a2a27f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800" y="2266025"/>
            <a:ext cx="4579774" cy="29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3b1a2a27f9_0_0"/>
          <p:cNvSpPr txBox="1"/>
          <p:nvPr/>
        </p:nvSpPr>
        <p:spPr>
          <a:xfrm>
            <a:off x="6899000" y="5648375"/>
            <a:ext cx="462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Sono in previsione per il futuro incontri con la scuola secondaria di Castello di Godego (TV) e con Schorndorf Ammersee (Germania)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727584" y="286332"/>
            <a:ext cx="85968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 b="1">
                <a:solidFill>
                  <a:srgbClr val="9900FF"/>
                </a:solidFill>
              </a:rPr>
              <a:t>Uscite e viaggi d’istruzione</a:t>
            </a:r>
            <a:br>
              <a:rPr lang="it-IT" b="1">
                <a:solidFill>
                  <a:srgbClr val="9900FF"/>
                </a:solidFill>
              </a:rPr>
            </a:br>
            <a:endParaRPr>
              <a:solidFill>
                <a:srgbClr val="9900FF"/>
              </a:solidFill>
            </a:endParaRPr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389185" y="914399"/>
            <a:ext cx="8884817" cy="512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b="1"/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03149" y="1196925"/>
            <a:ext cx="3372725" cy="25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150" y="4117558"/>
            <a:ext cx="3372726" cy="2528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4907250" y="3239252"/>
            <a:ext cx="2377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La scuola ha sempre dato importanza alle uscite sul territorio come didattica laboratoriale attiva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0375" y="1029175"/>
            <a:ext cx="3508352" cy="24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375" y="3988025"/>
            <a:ext cx="3508352" cy="263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3132825" y="431325"/>
            <a:ext cx="85962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rebuchet MS"/>
              <a:buNone/>
            </a:pPr>
            <a:r>
              <a:rPr lang="it-IT" sz="2800" b="1">
                <a:solidFill>
                  <a:srgbClr val="00B050"/>
                </a:solidFill>
              </a:rPr>
              <a:t>EDUCAZIONE ALLA MULTIMEDIALITÀ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901337" y="1103313"/>
            <a:ext cx="9480913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Tutte le classi hanno accesso a </a:t>
            </a:r>
            <a:r>
              <a:rPr lang="it-IT" sz="2400" b="1"/>
              <a:t>laboratori informatici </a:t>
            </a:r>
            <a:r>
              <a:rPr lang="it-IT" sz="2400"/>
              <a:t>e in tutte le aule sono presenti Digital Board. La scuola utilizza due piattaforme digitali istituzionali:  </a:t>
            </a:r>
            <a:r>
              <a:rPr lang="it-IT" sz="2400" b="1"/>
              <a:t>il registro elettronico</a:t>
            </a:r>
            <a:r>
              <a:rPr lang="it-IT" sz="2400"/>
              <a:t> </a:t>
            </a:r>
            <a:r>
              <a:rPr lang="it-IT" sz="2400" b="1"/>
              <a:t>Nuvola Madisoft</a:t>
            </a:r>
            <a:r>
              <a:rPr lang="it-IT" sz="2400"/>
              <a:t> e le </a:t>
            </a:r>
            <a:r>
              <a:rPr lang="it-IT" sz="2400" b="1"/>
              <a:t>Google Workspace for Education</a:t>
            </a:r>
            <a:r>
              <a:rPr lang="it-IT" sz="2400"/>
              <a:t> associate al dominio web </a:t>
            </a:r>
            <a:r>
              <a:rPr lang="it-IT" sz="2400" b="1"/>
              <a:t>@icboves.it</a:t>
            </a:r>
            <a:endParaRPr sz="24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E’ inoltre polo formatore della </a:t>
            </a:r>
            <a:r>
              <a:rPr lang="it-IT" sz="2400" b="1"/>
              <a:t>Certificazione EiPass</a:t>
            </a:r>
            <a:r>
              <a:rPr lang="it-IT" sz="2400"/>
              <a:t>.</a:t>
            </a:r>
            <a:endParaRPr sz="2400"/>
          </a:p>
          <a:p>
            <a:pPr marL="342900" lvl="0" indent="-251459" algn="just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525" y="4307086"/>
            <a:ext cx="3784957" cy="207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25" y="3710075"/>
            <a:ext cx="3719125" cy="20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250" y="4808449"/>
            <a:ext cx="3664776" cy="19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12" name="Google Shape;21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7080" y="124496"/>
            <a:ext cx="2324638" cy="378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28" y="2233025"/>
            <a:ext cx="3659681" cy="27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8029975" y="2088382"/>
            <a:ext cx="217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ambiente informatico per attività laboratoriali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5804199" y="6119850"/>
            <a:ext cx="205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Aule dotate di  Digital Board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279813" y="5280400"/>
            <a:ext cx="365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di didattica integrata</a:t>
            </a:r>
            <a:endParaRPr/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5">
            <a:alphaModFix/>
          </a:blip>
          <a:srcRect t="16143" b="8736"/>
          <a:stretch/>
        </p:blipFill>
        <p:spPr>
          <a:xfrm>
            <a:off x="7859500" y="4310125"/>
            <a:ext cx="3269576" cy="245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 rot="10800000" flipH="1">
            <a:off x="677334" y="393405"/>
            <a:ext cx="8596668" cy="21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677334" y="609600"/>
            <a:ext cx="8596668" cy="54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627025" y="5338675"/>
            <a:ext cx="5604000" cy="307800"/>
          </a:xfrm>
          <a:prstGeom prst="rect">
            <a:avLst/>
          </a:prstGeom>
          <a:gradFill>
            <a:gsLst>
              <a:gs pos="0">
                <a:srgbClr val="6C911C"/>
              </a:gs>
              <a:gs pos="50000">
                <a:srgbClr val="D6F0B9"/>
              </a:gs>
              <a:gs pos="100000">
                <a:srgbClr val="EBF6D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6096000" y="5735275"/>
            <a:ext cx="570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 b="1" i="1">
                <a:solidFill>
                  <a:srgbClr val="FFFF00"/>
                </a:solidFill>
              </a:rPr>
              <a:t>“L’istruzione è l’arma più potente che si possa usare per cambiare il mondo.”</a:t>
            </a:r>
            <a:endParaRPr sz="1600" b="1" i="1">
              <a:solidFill>
                <a:srgbClr val="FFFF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>
                <a:solidFill>
                  <a:schemeClr val="lt1"/>
                </a:solidFill>
              </a:rPr>
              <a:t>Nelson Mandela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46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Trebuchet MS</vt:lpstr>
      <vt:lpstr>Sfaccettatura</vt:lpstr>
      <vt:lpstr> SCUOLA SECONDARIA  DI PRIMO GRADO</vt:lpstr>
      <vt:lpstr>Corso a indirizzo musicale                                            </vt:lpstr>
      <vt:lpstr>LABORATORI E PROGETTI  </vt:lpstr>
      <vt:lpstr>Presentazione standard di PowerPoint</vt:lpstr>
      <vt:lpstr>Gemellaggi a.s. 2022/23</vt:lpstr>
      <vt:lpstr>Uscite e viaggi d’istruzione </vt:lpstr>
      <vt:lpstr>EDUCAZIONE ALLA MULTIMEDIALITÀ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SECONDARIA  DI PRIMO GRADO</dc:title>
  <dc:creator>Roberta</dc:creator>
  <cp:lastModifiedBy>Valerio Graneris</cp:lastModifiedBy>
  <cp:revision>1</cp:revision>
  <dcterms:created xsi:type="dcterms:W3CDTF">2017-01-14T13:29:56Z</dcterms:created>
  <dcterms:modified xsi:type="dcterms:W3CDTF">2024-01-09T00:02:51Z</dcterms:modified>
</cp:coreProperties>
</file>