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4" roundtripDataSignature="AMtx7mjLrJIFAn1BxGP4Y8gdXXczAfQix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12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Google Shape;24;p12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" name="Google Shape;25;p12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6" name="Google Shape;26;p12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27" name="Google Shape;27;p12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8" name="Google Shape;28;p1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12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30" name="Google Shape;30;p12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31" name="Google Shape;31;p12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32" name="Google Shape;32;p12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12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12"/>
          <p:cNvSpPr txBox="1"/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2"/>
          <p:cNvSpPr txBox="1"/>
          <p:nvPr>
            <p:ph idx="1" type="subTitle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6" name="Google Shape;36;p12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2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2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sottotitolo">
  <p:cSld name="Titolo e sottotitolo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1"/>
          <p:cNvSpPr txBox="1"/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1"/>
          <p:cNvSpPr txBox="1"/>
          <p:nvPr>
            <p:ph idx="1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3" name="Google Shape;93;p21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1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1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zione con didascalia">
  <p:cSld name="Citazione con didascalia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2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2"/>
          <p:cNvSpPr txBox="1"/>
          <p:nvPr>
            <p:ph idx="1" type="body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99" name="Google Shape;99;p22"/>
          <p:cNvSpPr txBox="1"/>
          <p:nvPr>
            <p:ph idx="2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0" name="Google Shape;100;p22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2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2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03" name="Google Shape;103;p22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4" name="Google Shape;104;p22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800">
              <a:solidFill>
                <a:srgbClr val="BFE47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heda nome">
  <p:cSld name="Scheda nome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3"/>
          <p:cNvSpPr txBox="1"/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3"/>
          <p:cNvSpPr txBox="1"/>
          <p:nvPr>
            <p:ph idx="1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8" name="Google Shape;108;p2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heda nome citazione">
  <p:cSld name="Scheda nome citazione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4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4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14" name="Google Shape;114;p24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5" name="Google Shape;115;p2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2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18" name="Google Shape;118;p24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19" name="Google Shape;119;p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o o falso">
  <p:cSld name="Vero o falso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5"/>
          <p:cNvSpPr txBox="1"/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25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23" name="Google Shape;123;p25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4" name="Google Shape;124;p2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2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6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6"/>
          <p:cNvSpPr txBox="1"/>
          <p:nvPr>
            <p:ph idx="1" type="body"/>
          </p:nvPr>
        </p:nvSpPr>
        <p:spPr>
          <a:xfrm rot="5400000">
            <a:off x="3035281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0" name="Google Shape;130;p2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2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olo e testo verticale" type="vertTitleAndTx">
  <p:cSld name="VERTICAL_TITLE_AND_VERTICAL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7"/>
          <p:cNvSpPr txBox="1"/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7"/>
          <p:cNvSpPr txBox="1"/>
          <p:nvPr>
            <p:ph idx="1" type="body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6" name="Google Shape;136;p2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2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2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3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3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42" name="Google Shape;42;p1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/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4"/>
          <p:cNvSpPr txBox="1"/>
          <p:nvPr>
            <p:ph idx="1" type="body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8" name="Google Shape;48;p1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5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5"/>
          <p:cNvSpPr txBox="1"/>
          <p:nvPr>
            <p:ph idx="1" type="body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54" name="Google Shape;54;p15"/>
          <p:cNvSpPr txBox="1"/>
          <p:nvPr>
            <p:ph idx="2" type="body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55" name="Google Shape;55;p1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6"/>
          <p:cNvSpPr txBox="1"/>
          <p:nvPr>
            <p:ph idx="1" type="body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61" name="Google Shape;61;p16"/>
          <p:cNvSpPr txBox="1"/>
          <p:nvPr>
            <p:ph idx="2" type="body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2" name="Google Shape;62;p16"/>
          <p:cNvSpPr txBox="1"/>
          <p:nvPr>
            <p:ph idx="3" type="body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63" name="Google Shape;63;p16"/>
          <p:cNvSpPr txBox="1"/>
          <p:nvPr>
            <p:ph idx="4" type="body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 type="blank">
  <p:cSld name="BLANK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8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8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/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9"/>
          <p:cNvSpPr txBox="1"/>
          <p:nvPr>
            <p:ph idx="1" type="body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79" name="Google Shape;79;p19"/>
          <p:cNvSpPr txBox="1"/>
          <p:nvPr>
            <p:ph idx="2" type="body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/>
        </p:txBody>
      </p:sp>
      <p:sp>
        <p:nvSpPr>
          <p:cNvPr id="80" name="Google Shape;80;p19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9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0"/>
          <p:cNvSpPr txBox="1"/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0"/>
          <p:cNvSpPr/>
          <p:nvPr>
            <p:ph idx="2" type="pic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20"/>
          <p:cNvSpPr txBox="1"/>
          <p:nvPr>
            <p:ph idx="1" type="body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87" name="Google Shape;87;p20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0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0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4ECA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1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" name="Google Shape;7;p11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" name="Google Shape;8;p11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9" name="Google Shape;9;p11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10" name="Google Shape;10;p11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1" name="Google Shape;11;p11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11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13" name="Google Shape;13;p11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14" name="Google Shape;14;p11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15" name="Google Shape;15;p11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11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" name="Google Shape;17;p11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8" name="Google Shape;18;p11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9" name="Google Shape;19;p11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0" name="Google Shape;20;p11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1" name="Google Shape;21;p11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Relationship Id="rId4" Type="http://schemas.openxmlformats.org/officeDocument/2006/relationships/image" Target="../media/image1.jpg"/><Relationship Id="rId5" Type="http://schemas.openxmlformats.org/officeDocument/2006/relationships/image" Target="../media/image2.jpg"/><Relationship Id="rId6" Type="http://schemas.openxmlformats.org/officeDocument/2006/relationships/image" Target="../media/image1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16.jpg"/><Relationship Id="rId6" Type="http://schemas.openxmlformats.org/officeDocument/2006/relationships/image" Target="../media/image1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Relationship Id="rId6" Type="http://schemas.openxmlformats.org/officeDocument/2006/relationships/image" Target="../media/image1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7857" y="298173"/>
            <a:ext cx="4265336" cy="2961861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"/>
          <p:cNvSpPr txBox="1"/>
          <p:nvPr>
            <p:ph type="ctrTitle"/>
          </p:nvPr>
        </p:nvSpPr>
        <p:spPr>
          <a:xfrm>
            <a:off x="1581495" y="0"/>
            <a:ext cx="7766936" cy="126510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Trebuchet MS"/>
              <a:buNone/>
            </a:pPr>
            <a:br>
              <a:rPr lang="it-IT">
                <a:solidFill>
                  <a:schemeClr val="dk1"/>
                </a:solidFill>
              </a:rPr>
            </a:br>
            <a:r>
              <a:rPr b="1" lang="it-IT" sz="2800">
                <a:solidFill>
                  <a:srgbClr val="00B050"/>
                </a:solidFill>
              </a:rPr>
              <a:t>SCUOLA SECONDARIA </a:t>
            </a:r>
            <a:br>
              <a:rPr b="1" lang="it-IT" sz="2800">
                <a:solidFill>
                  <a:srgbClr val="00B050"/>
                </a:solidFill>
              </a:rPr>
            </a:br>
            <a:r>
              <a:rPr b="1" lang="it-IT" sz="2800">
                <a:solidFill>
                  <a:srgbClr val="00B050"/>
                </a:solidFill>
              </a:rPr>
              <a:t>DI PRIMO GRADO</a:t>
            </a:r>
            <a:endParaRPr sz="2800">
              <a:solidFill>
                <a:srgbClr val="00B050"/>
              </a:solidFill>
            </a:endParaRPr>
          </a:p>
        </p:txBody>
      </p:sp>
      <p:sp>
        <p:nvSpPr>
          <p:cNvPr id="145" name="Google Shape;145;p1"/>
          <p:cNvSpPr txBox="1"/>
          <p:nvPr>
            <p:ph idx="1" type="subTitle"/>
          </p:nvPr>
        </p:nvSpPr>
        <p:spPr>
          <a:xfrm>
            <a:off x="3530819" y="1762048"/>
            <a:ext cx="7766936" cy="31959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-IT" sz="2500" u="sng">
                <a:solidFill>
                  <a:schemeClr val="dk1"/>
                </a:solidFill>
              </a:rPr>
              <a:t>Corso a 30 ore settimanali</a:t>
            </a:r>
            <a:endParaRPr b="1" sz="2500" u="sng">
              <a:solidFill>
                <a:schemeClr val="dk1"/>
              </a:solidFill>
            </a:endParaRPr>
          </a:p>
          <a:p>
            <a:pPr indent="0" lvl="0" marL="3429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2500">
                <a:solidFill>
                  <a:schemeClr val="dk1"/>
                </a:solidFill>
              </a:rPr>
              <a:t>dalle ore 8,05 alle 13,05 dal lunedì al sabato</a:t>
            </a:r>
            <a:endParaRPr sz="2500">
              <a:solidFill>
                <a:schemeClr val="dk1"/>
              </a:solidFill>
            </a:endParaRPr>
          </a:p>
          <a:p>
            <a:pPr indent="0" lvl="0" marL="3429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-IT" sz="2500" u="sng">
                <a:solidFill>
                  <a:schemeClr val="dk1"/>
                </a:solidFill>
              </a:rPr>
              <a:t>Corso a 30 ore settimanali dal lunedì al venerdì</a:t>
            </a:r>
            <a:endParaRPr b="1" sz="2500" u="sng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2000">
                <a:solidFill>
                  <a:srgbClr val="90C226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it-IT" sz="2500">
                <a:solidFill>
                  <a:schemeClr val="dk1"/>
                </a:solidFill>
              </a:rPr>
              <a:t>     dalle ore 8,05 alle 13,05 con due rientri pomeridiani, uno di tre ore e uno di due ore.</a:t>
            </a:r>
            <a:endParaRPr sz="25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b="1" lang="it-IT" sz="2400">
                <a:solidFill>
                  <a:schemeClr val="dk1"/>
                </a:solidFill>
              </a:rPr>
              <a:t>Servizio mensa</a:t>
            </a:r>
            <a:r>
              <a:rPr lang="it-IT" sz="2400">
                <a:solidFill>
                  <a:schemeClr val="dk1"/>
                </a:solidFill>
              </a:rPr>
              <a:t> dal lunedì al venerdì per tutti i corsi</a:t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b="1" lang="it-IT" sz="2400">
                <a:solidFill>
                  <a:schemeClr val="dk1"/>
                </a:solidFill>
              </a:rPr>
              <a:t>Servizio di trasporto</a:t>
            </a:r>
            <a:r>
              <a:rPr lang="it-IT" sz="2400">
                <a:solidFill>
                  <a:schemeClr val="dk1"/>
                </a:solidFill>
              </a:rPr>
              <a:t> gestito dal Comune</a:t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it-IT" sz="2400" u="sng">
                <a:solidFill>
                  <a:schemeClr val="dk1"/>
                </a:solidFill>
              </a:rPr>
              <a:t>Codice di iscrizione on line</a:t>
            </a:r>
            <a:r>
              <a:rPr lang="it-IT" sz="2400">
                <a:solidFill>
                  <a:schemeClr val="dk1"/>
                </a:solidFill>
              </a:rPr>
              <a:t>: </a:t>
            </a:r>
            <a:r>
              <a:rPr b="1" lang="it-IT" sz="2400">
                <a:solidFill>
                  <a:schemeClr val="dk1"/>
                </a:solidFill>
              </a:rPr>
              <a:t>CNMM80901A</a:t>
            </a:r>
            <a:endParaRPr b="1"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it-IT" sz="2400">
                <a:solidFill>
                  <a:schemeClr val="dk1"/>
                </a:solidFill>
              </a:rPr>
              <a:t>Tel. 0171391870</a:t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"/>
          <p:cNvSpPr txBox="1"/>
          <p:nvPr>
            <p:ph type="title"/>
          </p:nvPr>
        </p:nvSpPr>
        <p:spPr>
          <a:xfrm>
            <a:off x="533643" y="230777"/>
            <a:ext cx="8596668" cy="552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Trebuchet MS"/>
              <a:buNone/>
            </a:pPr>
            <a:r>
              <a:rPr lang="it-IT" sz="3100">
                <a:solidFill>
                  <a:srgbClr val="00B050"/>
                </a:solidFill>
              </a:rPr>
              <a:t>Corso a indirizzo musicale</a:t>
            </a:r>
            <a:r>
              <a:rPr lang="it-IT" sz="3100">
                <a:solidFill>
                  <a:srgbClr val="3F7818"/>
                </a:solidFill>
              </a:rPr>
              <a:t>                                           </a:t>
            </a:r>
            <a:br>
              <a:rPr lang="it-IT" u="sng">
                <a:solidFill>
                  <a:schemeClr val="dk1"/>
                </a:solidFill>
              </a:rPr>
            </a:br>
            <a:endParaRPr/>
          </a:p>
        </p:txBody>
      </p:sp>
      <p:sp>
        <p:nvSpPr>
          <p:cNvPr id="151" name="Google Shape;151;p2"/>
          <p:cNvSpPr txBox="1"/>
          <p:nvPr>
            <p:ph idx="1" type="body"/>
          </p:nvPr>
        </p:nvSpPr>
        <p:spPr>
          <a:xfrm>
            <a:off x="209820" y="809897"/>
            <a:ext cx="10247400" cy="6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2000">
                <a:solidFill>
                  <a:schemeClr val="dk1"/>
                </a:solidFill>
              </a:rPr>
              <a:t>Presso l’Istituto Comprensivo di Boves è attivo il </a:t>
            </a:r>
            <a:r>
              <a:rPr b="1" lang="it-IT" sz="2000">
                <a:solidFill>
                  <a:schemeClr val="dk1"/>
                </a:solidFill>
              </a:rPr>
              <a:t>Corso</a:t>
            </a:r>
            <a:r>
              <a:rPr lang="it-IT" sz="2000">
                <a:solidFill>
                  <a:schemeClr val="dk1"/>
                </a:solidFill>
              </a:rPr>
              <a:t> ad </a:t>
            </a:r>
            <a:r>
              <a:rPr b="1" lang="it-IT" sz="2000">
                <a:solidFill>
                  <a:schemeClr val="dk1"/>
                </a:solidFill>
              </a:rPr>
              <a:t>Indirizzo Musicale</a:t>
            </a:r>
            <a:r>
              <a:rPr lang="it-IT" sz="2000">
                <a:solidFill>
                  <a:schemeClr val="dk1"/>
                </a:solidFill>
              </a:rPr>
              <a:t> regolamentato dal D.M. 1 luglio 2022 n.176. Il corso costituisce parte integrante del progetto didattico della scuola secondaria di primo grado e si articola nello studio di uno strumento musicale ( flauto traverso, violino, chitarra e pianoforte). Vengono organizzati concerti ed eventi aperti al pubblico ed attività in rete con le altre scuole ad indirizzo musicale. Si favorisce la partecipazione a concorsi musicali e lo scambio con altre realtà nazionali ed internazionali. Le lezioni si svolgono tutti i giorni dalle ore 8,05 alle 13 più tre ore settimanali pomeridiane di strumento, teoria e musica d’insieme.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it-IT" sz="2400">
                <a:solidFill>
                  <a:schemeClr val="dk1"/>
                </a:solidFill>
              </a:rPr>
              <a:t> 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52" name="Google Shape;152;p2"/>
          <p:cNvPicPr preferRelativeResize="0"/>
          <p:nvPr/>
        </p:nvPicPr>
        <p:blipFill rotWithShape="1">
          <a:blip r:embed="rId3">
            <a:alphaModFix/>
          </a:blip>
          <a:srcRect b="0" l="0" r="0" t="39481"/>
          <a:stretch/>
        </p:blipFill>
        <p:spPr>
          <a:xfrm>
            <a:off x="2949500" y="4003700"/>
            <a:ext cx="5571026" cy="2528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"/>
          <p:cNvSpPr txBox="1"/>
          <p:nvPr>
            <p:ph type="title"/>
          </p:nvPr>
        </p:nvSpPr>
        <p:spPr>
          <a:xfrm>
            <a:off x="612020" y="309154"/>
            <a:ext cx="8596668" cy="7228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Trebuchet MS"/>
              <a:buNone/>
            </a:pPr>
            <a:r>
              <a:rPr b="1" lang="it-IT">
                <a:solidFill>
                  <a:srgbClr val="00B050"/>
                </a:solidFill>
              </a:rPr>
              <a:t>LABORATORI E PROGETTI </a:t>
            </a:r>
            <a:br>
              <a:rPr lang="it-IT">
                <a:solidFill>
                  <a:srgbClr val="00B050"/>
                </a:solidFill>
              </a:rPr>
            </a:br>
            <a:endParaRPr/>
          </a:p>
        </p:txBody>
      </p:sp>
      <p:sp>
        <p:nvSpPr>
          <p:cNvPr id="158" name="Google Shape;158;p5"/>
          <p:cNvSpPr txBox="1"/>
          <p:nvPr>
            <p:ph idx="1" type="body"/>
          </p:nvPr>
        </p:nvSpPr>
        <p:spPr>
          <a:xfrm>
            <a:off x="677333" y="940526"/>
            <a:ext cx="8754049" cy="56170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it-IT">
                <a:solidFill>
                  <a:schemeClr val="dk1"/>
                </a:solidFill>
              </a:rPr>
              <a:t>Nell’ambito dell’autonomia, l’istituto ha scelto di ampliare l’offerta formativa di base programmando situazioni di apprendimento in forma di </a:t>
            </a:r>
            <a:r>
              <a:rPr b="1" lang="it-IT">
                <a:solidFill>
                  <a:schemeClr val="dk1"/>
                </a:solidFill>
              </a:rPr>
              <a:t>progetti </a:t>
            </a:r>
            <a:r>
              <a:rPr lang="it-IT">
                <a:solidFill>
                  <a:schemeClr val="dk1"/>
                </a:solidFill>
              </a:rPr>
              <a:t>e</a:t>
            </a:r>
            <a:r>
              <a:rPr b="1" lang="it-IT">
                <a:solidFill>
                  <a:schemeClr val="dk1"/>
                </a:solidFill>
              </a:rPr>
              <a:t> attività laboratoriali.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it-IT">
                <a:solidFill>
                  <a:schemeClr val="dk1"/>
                </a:solidFill>
              </a:rPr>
              <a:t>Nell’anno in corso le tematiche progettuali riguardano: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>
                <a:solidFill>
                  <a:schemeClr val="dk1"/>
                </a:solidFill>
              </a:rPr>
              <a:t>prevenzione del disagio giovanile, benessere a scuola con il potenziamento delle abilità sociali e personali;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>
                <a:solidFill>
                  <a:schemeClr val="dk1"/>
                </a:solidFill>
              </a:rPr>
              <a:t>approfondimenti disciplinari;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>
                <a:solidFill>
                  <a:schemeClr val="dk1"/>
                </a:solidFill>
              </a:rPr>
              <a:t>educazione alla salute;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>
                <a:solidFill>
                  <a:schemeClr val="dk1"/>
                </a:solidFill>
              </a:rPr>
              <a:t>educazione ambientale;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>
                <a:solidFill>
                  <a:schemeClr val="dk1"/>
                </a:solidFill>
              </a:rPr>
              <a:t>educazione alla convivenza civile e alla legalità;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>
                <a:solidFill>
                  <a:schemeClr val="dk1"/>
                </a:solidFill>
              </a:rPr>
              <a:t>conoscenza del territorio nei suoi molteplici aspetti;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it-IT">
                <a:solidFill>
                  <a:schemeClr val="dk1"/>
                </a:solidFill>
              </a:rPr>
              <a:t>sicurezza nella scuola ed educazione stradale.</a:t>
            </a:r>
            <a:endParaRPr/>
          </a:p>
          <a:p>
            <a:pPr indent="-251459" lvl="0" marL="34290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42900" lvl="0" marL="342900" rtl="0" algn="just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i="1" lang="it-IT">
                <a:solidFill>
                  <a:schemeClr val="dk1"/>
                </a:solidFill>
              </a:rPr>
              <a:t>È</a:t>
            </a:r>
            <a:r>
              <a:rPr i="1" lang="it-IT">
                <a:solidFill>
                  <a:schemeClr val="dk1"/>
                </a:solidFill>
              </a:rPr>
              <a:t> attivo uno </a:t>
            </a:r>
            <a:r>
              <a:rPr b="1" i="1" lang="it-IT">
                <a:solidFill>
                  <a:schemeClr val="dk1"/>
                </a:solidFill>
              </a:rPr>
              <a:t>sportello scolastico d’ascolto psicologico</a:t>
            </a:r>
            <a:r>
              <a:rPr i="1" lang="it-IT">
                <a:solidFill>
                  <a:schemeClr val="dk1"/>
                </a:solidFill>
              </a:rPr>
              <a:t> rivolto ad alunni, genitori e personale scolastico.</a:t>
            </a:r>
            <a:endParaRPr/>
          </a:p>
          <a:p>
            <a:pPr indent="-251459" lvl="0" marL="34290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t/>
            </a:r>
            <a:endParaRPr/>
          </a:p>
        </p:txBody>
      </p:sp>
      <p:sp>
        <p:nvSpPr>
          <p:cNvPr id="164" name="Google Shape;164;p6"/>
          <p:cNvSpPr txBox="1"/>
          <p:nvPr/>
        </p:nvSpPr>
        <p:spPr>
          <a:xfrm>
            <a:off x="7466151" y="3105750"/>
            <a:ext cx="3751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Progett</a:t>
            </a:r>
            <a:r>
              <a:rPr lang="it-IT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</a:t>
            </a:r>
            <a:r>
              <a:rPr b="0" i="0" lang="it-IT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ambientali sul territorio</a:t>
            </a:r>
            <a:endParaRPr/>
          </a:p>
        </p:txBody>
      </p:sp>
      <p:pic>
        <p:nvPicPr>
          <p:cNvPr id="165" name="Google Shape;16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7774" y="3981029"/>
            <a:ext cx="3549726" cy="2662322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6"/>
          <p:cNvSpPr txBox="1"/>
          <p:nvPr/>
        </p:nvSpPr>
        <p:spPr>
          <a:xfrm>
            <a:off x="4477507" y="5864380"/>
            <a:ext cx="143356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Attività sportive</a:t>
            </a:r>
            <a:endParaRPr/>
          </a:p>
        </p:txBody>
      </p:sp>
      <p:sp>
        <p:nvSpPr>
          <p:cNvPr id="167" name="Google Shape;167;p6"/>
          <p:cNvSpPr/>
          <p:nvPr/>
        </p:nvSpPr>
        <p:spPr>
          <a:xfrm>
            <a:off x="9274000" y="5655872"/>
            <a:ext cx="2325300" cy="8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Progetto con la biblioteca comunale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“E ora libEri”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68" name="Google Shape;168;p6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6468049" y="4076175"/>
            <a:ext cx="3105600" cy="232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362374" y="475699"/>
            <a:ext cx="4731568" cy="2661507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6"/>
          <p:cNvSpPr txBox="1"/>
          <p:nvPr/>
        </p:nvSpPr>
        <p:spPr>
          <a:xfrm>
            <a:off x="362450" y="3235875"/>
            <a:ext cx="4731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Progetti di educazione civica</a:t>
            </a:r>
            <a:endParaRPr/>
          </a:p>
        </p:txBody>
      </p:sp>
      <p:sp>
        <p:nvSpPr>
          <p:cNvPr id="171" name="Google Shape;171;p6"/>
          <p:cNvSpPr txBox="1"/>
          <p:nvPr/>
        </p:nvSpPr>
        <p:spPr>
          <a:xfrm rot="-1076869">
            <a:off x="9244345" y="137038"/>
            <a:ext cx="1015412" cy="10927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9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72" name="Google Shape;172;p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66150" y="508300"/>
            <a:ext cx="3751798" cy="2596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7"/>
          <p:cNvSpPr txBox="1"/>
          <p:nvPr>
            <p:ph type="title"/>
          </p:nvPr>
        </p:nvSpPr>
        <p:spPr>
          <a:xfrm>
            <a:off x="1727584" y="286332"/>
            <a:ext cx="8596800" cy="16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b="1" lang="it-IT">
                <a:solidFill>
                  <a:srgbClr val="9900FF"/>
                </a:solidFill>
              </a:rPr>
              <a:t>Uscite e viaggi d’istruzione</a:t>
            </a:r>
            <a:br>
              <a:rPr b="1" lang="it-IT">
                <a:solidFill>
                  <a:srgbClr val="9900FF"/>
                </a:solidFill>
              </a:rPr>
            </a:br>
            <a:endParaRPr>
              <a:solidFill>
                <a:srgbClr val="9900FF"/>
              </a:solidFill>
            </a:endParaRPr>
          </a:p>
        </p:txBody>
      </p:sp>
      <p:sp>
        <p:nvSpPr>
          <p:cNvPr id="178" name="Google Shape;178;p7"/>
          <p:cNvSpPr txBox="1"/>
          <p:nvPr>
            <p:ph idx="1" type="body"/>
          </p:nvPr>
        </p:nvSpPr>
        <p:spPr>
          <a:xfrm>
            <a:off x="389185" y="914399"/>
            <a:ext cx="8884817" cy="5126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b="1" sz="2400"/>
          </a:p>
        </p:txBody>
      </p:sp>
      <p:pic>
        <p:nvPicPr>
          <p:cNvPr id="179" name="Google Shape;17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1003149" y="1196925"/>
            <a:ext cx="3372725" cy="252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3150" y="4117558"/>
            <a:ext cx="3372726" cy="2528818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7"/>
          <p:cNvSpPr txBox="1"/>
          <p:nvPr/>
        </p:nvSpPr>
        <p:spPr>
          <a:xfrm>
            <a:off x="4907250" y="3239252"/>
            <a:ext cx="23775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rgbClr val="9900FF"/>
                </a:solidFill>
                <a:latin typeface="Trebuchet MS"/>
                <a:ea typeface="Trebuchet MS"/>
                <a:cs typeface="Trebuchet MS"/>
                <a:sym typeface="Trebuchet MS"/>
              </a:rPr>
              <a:t>La scuola ha sempre dato importanza alle uscite sul territorio come didattica laboratoriale attiva</a:t>
            </a:r>
            <a:endParaRPr>
              <a:solidFill>
                <a:srgbClr val="9900FF"/>
              </a:solidFill>
            </a:endParaRPr>
          </a:p>
        </p:txBody>
      </p:sp>
      <p:pic>
        <p:nvPicPr>
          <p:cNvPr id="182" name="Google Shape;182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80375" y="1029175"/>
            <a:ext cx="3508352" cy="247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80375" y="3988025"/>
            <a:ext cx="3508352" cy="26312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8"/>
          <p:cNvSpPr txBox="1"/>
          <p:nvPr>
            <p:ph type="title"/>
          </p:nvPr>
        </p:nvSpPr>
        <p:spPr>
          <a:xfrm>
            <a:off x="3132825" y="431325"/>
            <a:ext cx="85962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800"/>
              <a:buFont typeface="Trebuchet MS"/>
              <a:buNone/>
            </a:pPr>
            <a:r>
              <a:rPr b="1" lang="it-IT" sz="2800">
                <a:solidFill>
                  <a:srgbClr val="00B050"/>
                </a:solidFill>
              </a:rPr>
              <a:t>EDUCAZIONE ALLA MULTIMEDIALITÀ</a:t>
            </a:r>
            <a:endParaRPr sz="2800">
              <a:solidFill>
                <a:srgbClr val="00B050"/>
              </a:solidFill>
            </a:endParaRPr>
          </a:p>
        </p:txBody>
      </p:sp>
      <p:sp>
        <p:nvSpPr>
          <p:cNvPr id="189" name="Google Shape;189;p8"/>
          <p:cNvSpPr txBox="1"/>
          <p:nvPr>
            <p:ph idx="1" type="body"/>
          </p:nvPr>
        </p:nvSpPr>
        <p:spPr>
          <a:xfrm>
            <a:off x="901337" y="1103313"/>
            <a:ext cx="9480913" cy="5229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SzPts val="1920"/>
              <a:buFont typeface="Noto Sans Symbols"/>
              <a:buNone/>
            </a:pPr>
            <a:r>
              <a:rPr lang="it-IT" sz="2400"/>
              <a:t>Tutte le classi hanno accesso a </a:t>
            </a:r>
            <a:r>
              <a:rPr b="1" lang="it-IT" sz="2400"/>
              <a:t>laboratori informatici,</a:t>
            </a:r>
            <a:r>
              <a:rPr lang="it-IT" sz="2400"/>
              <a:t> a Lavagne Interattive Multimediali o a Digital Board. La scuola utilizza due piattaforme digitali istituzionali:  </a:t>
            </a:r>
            <a:r>
              <a:rPr b="1" lang="it-IT" sz="2400"/>
              <a:t>il registro elettronico</a:t>
            </a:r>
            <a:r>
              <a:rPr lang="it-IT" sz="2400"/>
              <a:t> </a:t>
            </a:r>
            <a:r>
              <a:rPr b="1" lang="it-IT" sz="2400"/>
              <a:t>Nuvola Madisoft</a:t>
            </a:r>
            <a:r>
              <a:rPr lang="it-IT" sz="2400"/>
              <a:t> e le </a:t>
            </a:r>
            <a:r>
              <a:rPr b="1" lang="it-IT" sz="2400"/>
              <a:t>Google Workspace for Education</a:t>
            </a:r>
            <a:r>
              <a:rPr lang="it-IT" sz="2400"/>
              <a:t> associate al dominio web </a:t>
            </a:r>
            <a:r>
              <a:rPr b="1" lang="it-IT" sz="2400"/>
              <a:t>@icboves.it</a:t>
            </a:r>
            <a:endParaRPr b="1" sz="24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SzPts val="1920"/>
              <a:buFont typeface="Noto Sans Symbols"/>
              <a:buNone/>
            </a:pPr>
            <a:r>
              <a:rPr lang="it-IT" sz="2400"/>
              <a:t>E’ inoltre polo formatore della </a:t>
            </a:r>
            <a:r>
              <a:rPr b="1" lang="it-IT" sz="2400"/>
              <a:t>Certificazione EiPass</a:t>
            </a:r>
            <a:r>
              <a:rPr lang="it-IT" sz="2400"/>
              <a:t>.</a:t>
            </a:r>
            <a:endParaRPr sz="2400"/>
          </a:p>
          <a:p>
            <a:pPr indent="-251459" lvl="0" marL="342900" rtl="0" algn="just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  <p:pic>
        <p:nvPicPr>
          <p:cNvPr id="190" name="Google Shape;19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03525" y="4307086"/>
            <a:ext cx="3784957" cy="2075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6825" y="3710075"/>
            <a:ext cx="3719125" cy="207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64250" y="4808449"/>
            <a:ext cx="3664776" cy="192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9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t/>
            </a:r>
            <a:endParaRPr/>
          </a:p>
        </p:txBody>
      </p:sp>
      <p:pic>
        <p:nvPicPr>
          <p:cNvPr id="198" name="Google Shape;198;p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7080" y="124496"/>
            <a:ext cx="2324638" cy="3780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7165" y="609600"/>
            <a:ext cx="3659680" cy="2744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19885" y="4310123"/>
            <a:ext cx="3684325" cy="2456217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9"/>
          <p:cNvSpPr txBox="1"/>
          <p:nvPr/>
        </p:nvSpPr>
        <p:spPr>
          <a:xfrm>
            <a:off x="8029975" y="2088382"/>
            <a:ext cx="217653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Digiteca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2" name="Google Shape;202;p9"/>
          <p:cNvSpPr txBox="1"/>
          <p:nvPr/>
        </p:nvSpPr>
        <p:spPr>
          <a:xfrm>
            <a:off x="5804199" y="6119850"/>
            <a:ext cx="2055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Aule dotate di LIM o Digital Board</a:t>
            </a:r>
            <a:endParaRPr/>
          </a:p>
        </p:txBody>
      </p:sp>
      <p:sp>
        <p:nvSpPr>
          <p:cNvPr id="203" name="Google Shape;203;p9"/>
          <p:cNvSpPr txBox="1"/>
          <p:nvPr/>
        </p:nvSpPr>
        <p:spPr>
          <a:xfrm>
            <a:off x="397163" y="3429000"/>
            <a:ext cx="3659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Attività di didattica integrata</a:t>
            </a:r>
            <a:endParaRPr/>
          </a:p>
        </p:txBody>
      </p:sp>
      <p:pic>
        <p:nvPicPr>
          <p:cNvPr id="204" name="Google Shape;204;p9"/>
          <p:cNvPicPr preferRelativeResize="0"/>
          <p:nvPr/>
        </p:nvPicPr>
        <p:blipFill rotWithShape="1">
          <a:blip r:embed="rId6">
            <a:alphaModFix/>
          </a:blip>
          <a:srcRect b="8736" l="0" r="0" t="16143"/>
          <a:stretch/>
        </p:blipFill>
        <p:spPr>
          <a:xfrm>
            <a:off x="7859500" y="4310125"/>
            <a:ext cx="3269576" cy="2456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"/>
          <p:cNvSpPr txBox="1"/>
          <p:nvPr>
            <p:ph type="title"/>
          </p:nvPr>
        </p:nvSpPr>
        <p:spPr>
          <a:xfrm flipH="1" rot="10800000">
            <a:off x="677334" y="393405"/>
            <a:ext cx="8596668" cy="216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rebuchet MS"/>
              <a:buNone/>
            </a:pPr>
            <a:r>
              <a:t/>
            </a:r>
            <a:endParaRPr/>
          </a:p>
        </p:txBody>
      </p:sp>
      <p:sp>
        <p:nvSpPr>
          <p:cNvPr id="210" name="Google Shape;210;p10"/>
          <p:cNvSpPr txBox="1"/>
          <p:nvPr>
            <p:ph idx="1" type="body"/>
          </p:nvPr>
        </p:nvSpPr>
        <p:spPr>
          <a:xfrm>
            <a:off x="677334" y="609600"/>
            <a:ext cx="8596668" cy="543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1459" lvl="0" marL="342900" rtl="0" algn="l"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  <p:sp>
        <p:nvSpPr>
          <p:cNvPr id="211" name="Google Shape;211;p10"/>
          <p:cNvSpPr txBox="1"/>
          <p:nvPr/>
        </p:nvSpPr>
        <p:spPr>
          <a:xfrm>
            <a:off x="627025" y="5338675"/>
            <a:ext cx="5604000" cy="307800"/>
          </a:xfrm>
          <a:prstGeom prst="rect">
            <a:avLst/>
          </a:prstGeom>
          <a:gradFill>
            <a:gsLst>
              <a:gs pos="0">
                <a:srgbClr val="6C911C"/>
              </a:gs>
              <a:gs pos="50000">
                <a:srgbClr val="D6F0B9"/>
              </a:gs>
              <a:gs pos="100000">
                <a:srgbClr val="EBF6DD"/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2" name="Google Shape;212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" y="0"/>
            <a:ext cx="1219200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10"/>
          <p:cNvSpPr txBox="1"/>
          <p:nvPr/>
        </p:nvSpPr>
        <p:spPr>
          <a:xfrm>
            <a:off x="6096000" y="5735275"/>
            <a:ext cx="57072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1" lang="it-IT" sz="2000">
                <a:solidFill>
                  <a:srgbClr val="FFFF00"/>
                </a:solidFill>
              </a:rPr>
              <a:t>“L’istruzione è l’arma più potente che si possa usare per cambiare il mondo.”</a:t>
            </a:r>
            <a:endParaRPr b="1" i="1" sz="1600">
              <a:solidFill>
                <a:srgbClr val="FFFF00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it-IT" sz="1800">
                <a:solidFill>
                  <a:schemeClr val="lt1"/>
                </a:solidFill>
              </a:rPr>
              <a:t>Nelson Mandela</a:t>
            </a:r>
            <a:endParaRPr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faccettatura">
  <a:themeElements>
    <a:clrScheme name="Sfaccettatura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2017-01-14T13:29:56Z</dcterms:created>
  <dc:creator>Roberta</dc:creator>
</cp:coreProperties>
</file>